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66" r:id="rId9"/>
    <p:sldId id="267" r:id="rId10"/>
    <p:sldId id="273" r:id="rId11"/>
    <p:sldId id="268" r:id="rId12"/>
    <p:sldId id="269" r:id="rId13"/>
    <p:sldId id="275" r:id="rId14"/>
    <p:sldId id="270" r:id="rId15"/>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9" autoAdjust="0"/>
    <p:restoredTop sz="94660"/>
  </p:normalViewPr>
  <p:slideViewPr>
    <p:cSldViewPr snapToGrid="0">
      <p:cViewPr varScale="1">
        <p:scale>
          <a:sx n="56" d="100"/>
          <a:sy n="56" d="100"/>
        </p:scale>
        <p:origin x="22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A9CD2F-55F8-4F4D-84A7-EE8CAABCC8C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358999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9CD2F-55F8-4F4D-84A7-EE8CAABCC8C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355205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9CD2F-55F8-4F4D-84A7-EE8CAABCC8C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379063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9CD2F-55F8-4F4D-84A7-EE8CAABCC8C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36183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9CD2F-55F8-4F4D-84A7-EE8CAABCC8C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82964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A9CD2F-55F8-4F4D-84A7-EE8CAABCC8C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03977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A9CD2F-55F8-4F4D-84A7-EE8CAABCC8C6}"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45909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A9CD2F-55F8-4F4D-84A7-EE8CAABCC8C6}"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57033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9CD2F-55F8-4F4D-84A7-EE8CAABCC8C6}"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479053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9CD2F-55F8-4F4D-84A7-EE8CAABCC8C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288684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9CD2F-55F8-4F4D-84A7-EE8CAABCC8C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0B56-D5CE-49A5-9B74-4150B097D93F}" type="slidenum">
              <a:rPr lang="en-US" smtClean="0"/>
              <a:t>‹#›</a:t>
            </a:fld>
            <a:endParaRPr lang="en-US"/>
          </a:p>
        </p:txBody>
      </p:sp>
    </p:spTree>
    <p:extLst>
      <p:ext uri="{BB962C8B-B14F-4D97-AF65-F5344CB8AC3E}">
        <p14:creationId xmlns:p14="http://schemas.microsoft.com/office/powerpoint/2010/main" val="173060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A9CD2F-55F8-4F4D-84A7-EE8CAABCC8C6}" type="datetimeFigureOut">
              <a:rPr lang="en-US" smtClean="0"/>
              <a:t>11/9/2016</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9B90B56-D5CE-49A5-9B74-4150B097D93F}" type="slidenum">
              <a:rPr lang="en-US" smtClean="0"/>
              <a:t>‹#›</a:t>
            </a:fld>
            <a:endParaRPr lang="en-US"/>
          </a:p>
        </p:txBody>
      </p:sp>
    </p:spTree>
    <p:extLst>
      <p:ext uri="{BB962C8B-B14F-4D97-AF65-F5344CB8AC3E}">
        <p14:creationId xmlns:p14="http://schemas.microsoft.com/office/powerpoint/2010/main" val="2307323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86008" y="1000665"/>
            <a:ext cx="3320140" cy="1077218"/>
          </a:xfrm>
          <a:prstGeom prst="rect">
            <a:avLst/>
          </a:prstGeom>
          <a:noFill/>
        </p:spPr>
        <p:txBody>
          <a:bodyPr wrap="none" rtlCol="0">
            <a:spAutoFit/>
          </a:bodyPr>
          <a:lstStyle/>
          <a:p>
            <a:pPr algn="ctr"/>
            <a:r>
              <a:rPr lang="en-US" sz="3200" dirty="0" smtClean="0">
                <a:latin typeface="Aharoni" panose="02010803020104030203" pitchFamily="2" charset="-79"/>
                <a:cs typeface="Aharoni" panose="02010803020104030203" pitchFamily="2" charset="-79"/>
              </a:rPr>
              <a:t>My Family </a:t>
            </a:r>
          </a:p>
          <a:p>
            <a:pPr algn="ctr"/>
            <a:r>
              <a:rPr lang="en-US" sz="3200" dirty="0" smtClean="0">
                <a:latin typeface="Aharoni" panose="02010803020104030203" pitchFamily="2" charset="-79"/>
                <a:cs typeface="Aharoni" panose="02010803020104030203" pitchFamily="2" charset="-79"/>
              </a:rPr>
              <a:t>Heritage Project</a:t>
            </a:r>
            <a:endParaRPr lang="en-US" sz="3200" dirty="0">
              <a:latin typeface="Aharoni" panose="02010803020104030203" pitchFamily="2" charset="-79"/>
              <a:cs typeface="Aharoni" panose="02010803020104030203" pitchFamily="2" charset="-79"/>
            </a:endParaRPr>
          </a:p>
        </p:txBody>
      </p:sp>
      <p:sp>
        <p:nvSpPr>
          <p:cNvPr id="5" name="AutoShape 4" descr="https://extension.arizona.edu/4h/sites/extension.arizona.edu.4h/files/embedded_images/international-exchange-kids.jpg"/>
          <p:cNvSpPr>
            <a:spLocks noChangeAspect="1" noChangeArrowheads="1"/>
          </p:cNvSpPr>
          <p:nvPr/>
        </p:nvSpPr>
        <p:spPr bwMode="auto">
          <a:xfrm>
            <a:off x="2743499" y="509335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675" y="3847381"/>
            <a:ext cx="4710023" cy="3363311"/>
          </a:xfrm>
          <a:prstGeom prst="rect">
            <a:avLst/>
          </a:prstGeom>
        </p:spPr>
      </p:pic>
    </p:spTree>
    <p:extLst>
      <p:ext uri="{BB962C8B-B14F-4D97-AF65-F5344CB8AC3E}">
        <p14:creationId xmlns:p14="http://schemas.microsoft.com/office/powerpoint/2010/main" val="422046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03582" y="655607"/>
            <a:ext cx="3726611"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Country Foods</a:t>
            </a:r>
            <a:endParaRPr lang="en-US" dirty="0">
              <a:latin typeface="Aharoni" panose="02010803020104030203" pitchFamily="2" charset="-79"/>
              <a:cs typeface="Aharoni" panose="02010803020104030203" pitchFamily="2" charset="-79"/>
            </a:endParaRPr>
          </a:p>
        </p:txBody>
      </p:sp>
      <p:sp>
        <p:nvSpPr>
          <p:cNvPr id="6" name="TextBox 5"/>
          <p:cNvSpPr txBox="1"/>
          <p:nvPr/>
        </p:nvSpPr>
        <p:spPr>
          <a:xfrm>
            <a:off x="603849" y="1370544"/>
            <a:ext cx="5607170" cy="7225055"/>
          </a:xfrm>
          <a:prstGeom prst="rect">
            <a:avLst/>
          </a:prstGeom>
          <a:noFill/>
        </p:spPr>
        <p:txBody>
          <a:bodyPr wrap="square" rtlCol="0">
            <a:spAutoFit/>
          </a:bodyPr>
          <a:lstStyle/>
          <a:p>
            <a:pPr>
              <a:lnSpc>
                <a:spcPct val="200000"/>
              </a:lnSpc>
            </a:pPr>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8482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16872" y="663178"/>
            <a:ext cx="3140015"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Slide Four</a:t>
            </a:r>
            <a:endParaRPr lang="en-US" dirty="0">
              <a:latin typeface="Aharoni" panose="02010803020104030203" pitchFamily="2" charset="-79"/>
              <a:cs typeface="Aharoni" panose="02010803020104030203" pitchFamily="2" charset="-79"/>
            </a:endParaRPr>
          </a:p>
        </p:txBody>
      </p:sp>
      <p:sp>
        <p:nvSpPr>
          <p:cNvPr id="6" name="Rectangle 5"/>
          <p:cNvSpPr/>
          <p:nvPr/>
        </p:nvSpPr>
        <p:spPr>
          <a:xfrm>
            <a:off x="797808" y="1370544"/>
            <a:ext cx="5262113" cy="60481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2366" y="1656272"/>
            <a:ext cx="3174521"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Traditional Country Dress</a:t>
            </a:r>
            <a:endParaRPr lang="en-US" dirty="0">
              <a:latin typeface="Aharoni" panose="02010803020104030203" pitchFamily="2" charset="-79"/>
              <a:cs typeface="Aharoni" panose="02010803020104030203" pitchFamily="2" charset="-79"/>
            </a:endParaRPr>
          </a:p>
        </p:txBody>
      </p:sp>
      <p:sp>
        <p:nvSpPr>
          <p:cNvPr id="8" name="TextBox 7"/>
          <p:cNvSpPr txBox="1"/>
          <p:nvPr/>
        </p:nvSpPr>
        <p:spPr>
          <a:xfrm>
            <a:off x="2967487" y="2430595"/>
            <a:ext cx="2863970" cy="2308324"/>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Paragraph about traditional foods.</a:t>
            </a:r>
          </a:p>
          <a:p>
            <a:pPr algn="ct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p:txBody>
      </p:sp>
      <p:sp>
        <p:nvSpPr>
          <p:cNvPr id="9" name="TextBox 8"/>
          <p:cNvSpPr txBox="1"/>
          <p:nvPr/>
        </p:nvSpPr>
        <p:spPr>
          <a:xfrm>
            <a:off x="1121434" y="3433313"/>
            <a:ext cx="1518249" cy="369332"/>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Pictures: 2 </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7574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53903" y="7421523"/>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7038" y="586596"/>
            <a:ext cx="5503653" cy="1754326"/>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Traditional Dress Brainstorming</a:t>
            </a:r>
          </a:p>
          <a:p>
            <a:r>
              <a:rPr lang="en-US" dirty="0" smtClean="0">
                <a:latin typeface="Aharoni" panose="02010803020104030203" pitchFamily="2" charset="-79"/>
                <a:cs typeface="Aharoni" panose="02010803020104030203" pitchFamily="2" charset="-79"/>
              </a:rPr>
              <a:t>1.__________________________________</a:t>
            </a:r>
          </a:p>
          <a:p>
            <a:r>
              <a:rPr lang="en-US" dirty="0" smtClean="0">
                <a:latin typeface="Aharoni" panose="02010803020104030203" pitchFamily="2" charset="-79"/>
                <a:cs typeface="Aharoni" panose="02010803020104030203" pitchFamily="2" charset="-79"/>
              </a:rPr>
              <a:t>2.__________________________________</a:t>
            </a:r>
          </a:p>
          <a:p>
            <a:r>
              <a:rPr lang="en-US" dirty="0" smtClean="0">
                <a:latin typeface="Aharoni" panose="02010803020104030203" pitchFamily="2" charset="-79"/>
                <a:cs typeface="Aharoni" panose="02010803020104030203" pitchFamily="2" charset="-79"/>
              </a:rPr>
              <a:t>3.__________________________________</a:t>
            </a:r>
          </a:p>
          <a:p>
            <a:r>
              <a:rPr lang="en-US" dirty="0" smtClean="0">
                <a:latin typeface="Aharoni" panose="02010803020104030203" pitchFamily="2" charset="-79"/>
                <a:cs typeface="Aharoni" panose="02010803020104030203" pitchFamily="2" charset="-79"/>
              </a:rPr>
              <a:t>4.__________________________________</a:t>
            </a:r>
          </a:p>
          <a:p>
            <a:r>
              <a:rPr lang="en-US" dirty="0" smtClean="0">
                <a:latin typeface="Aharoni" panose="02010803020104030203" pitchFamily="2" charset="-79"/>
                <a:cs typeface="Aharoni" panose="02010803020104030203" pitchFamily="2" charset="-79"/>
              </a:rPr>
              <a:t>5.__________________________________</a:t>
            </a:r>
            <a:endParaRPr lang="en-US" dirty="0">
              <a:latin typeface="Aharoni" panose="02010803020104030203" pitchFamily="2" charset="-79"/>
              <a:cs typeface="Aharoni" panose="02010803020104030203" pitchFamily="2" charset="-79"/>
            </a:endParaRPr>
          </a:p>
        </p:txBody>
      </p:sp>
      <p:sp>
        <p:nvSpPr>
          <p:cNvPr id="6" name="Rounded Rectangle 5"/>
          <p:cNvSpPr/>
          <p:nvPr/>
        </p:nvSpPr>
        <p:spPr>
          <a:xfrm>
            <a:off x="575609" y="2605176"/>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7038" y="2605177"/>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Topic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graphicFrame>
        <p:nvGraphicFramePr>
          <p:cNvPr id="8" name="Table 7"/>
          <p:cNvGraphicFramePr>
            <a:graphicFrameLocks noGrp="1"/>
          </p:cNvGraphicFramePr>
          <p:nvPr/>
        </p:nvGraphicFramePr>
        <p:xfrm>
          <a:off x="575608" y="4007114"/>
          <a:ext cx="5706509" cy="3314700"/>
        </p:xfrm>
        <a:graphic>
          <a:graphicData uri="http://schemas.openxmlformats.org/drawingml/2006/table">
            <a:tbl>
              <a:tblPr firstRow="1" bandRow="1">
                <a:tableStyleId>{5C22544A-7EE6-4342-B048-85BDC9FD1C3A}</a:tableStyleId>
              </a:tblPr>
              <a:tblGrid>
                <a:gridCol w="5706509"/>
              </a:tblGrid>
              <a:tr h="10972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r>
                        <a:rPr lang="en-US" sz="1800" dirty="0" smtClean="0">
                          <a:latin typeface="+mn-lt"/>
                          <a:cs typeface="+mn-cs"/>
                        </a:rPr>
                        <a:t>____</a:t>
                      </a:r>
                      <a:endParaRPr lang="en-US" sz="1800" dirty="0" smtClean="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______________________________________________________________________________________________</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677038" y="4175185"/>
            <a:ext cx="5503653" cy="923330"/>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
        <p:nvSpPr>
          <p:cNvPr id="10" name="TextBox 9"/>
          <p:cNvSpPr txBox="1"/>
          <p:nvPr/>
        </p:nvSpPr>
        <p:spPr>
          <a:xfrm>
            <a:off x="677035" y="7321814"/>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Concluding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981162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03582" y="655607"/>
            <a:ext cx="3726611"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Traditional Dress</a:t>
            </a:r>
            <a:endParaRPr lang="en-US" dirty="0">
              <a:latin typeface="Aharoni" panose="02010803020104030203" pitchFamily="2" charset="-79"/>
              <a:cs typeface="Aharoni" panose="02010803020104030203" pitchFamily="2" charset="-79"/>
            </a:endParaRPr>
          </a:p>
        </p:txBody>
      </p:sp>
      <p:sp>
        <p:nvSpPr>
          <p:cNvPr id="6" name="TextBox 5"/>
          <p:cNvSpPr txBox="1"/>
          <p:nvPr/>
        </p:nvSpPr>
        <p:spPr>
          <a:xfrm>
            <a:off x="603849" y="1370544"/>
            <a:ext cx="5607170" cy="7225055"/>
          </a:xfrm>
          <a:prstGeom prst="rect">
            <a:avLst/>
          </a:prstGeom>
          <a:noFill/>
        </p:spPr>
        <p:txBody>
          <a:bodyPr wrap="square" rtlCol="0">
            <a:spAutoFit/>
          </a:bodyPr>
          <a:lstStyle/>
          <a:p>
            <a:pPr>
              <a:lnSpc>
                <a:spcPct val="200000"/>
              </a:lnSpc>
            </a:pPr>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88510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44035588"/>
              </p:ext>
            </p:extLst>
          </p:nvPr>
        </p:nvGraphicFramePr>
        <p:xfrm>
          <a:off x="228601" y="181450"/>
          <a:ext cx="6343650" cy="7524404"/>
        </p:xfrm>
        <a:graphic>
          <a:graphicData uri="http://schemas.openxmlformats.org/drawingml/2006/table">
            <a:tbl>
              <a:tblPr firstRow="1" bandRow="1">
                <a:tableStyleId>{5C22544A-7EE6-4342-B048-85BDC9FD1C3A}</a:tableStyleId>
              </a:tblPr>
              <a:tblGrid>
                <a:gridCol w="1345845"/>
                <a:gridCol w="240069"/>
                <a:gridCol w="1585912"/>
                <a:gridCol w="1585912"/>
                <a:gridCol w="1585912"/>
              </a:tblGrid>
              <a:tr h="465150">
                <a:tc gridSpan="5">
                  <a:txBody>
                    <a:bodyPr/>
                    <a:lstStyle/>
                    <a:p>
                      <a:pPr algn="ctr"/>
                      <a:r>
                        <a:rPr lang="en-US" dirty="0" smtClean="0">
                          <a:solidFill>
                            <a:schemeClr val="tx1"/>
                          </a:solidFill>
                          <a:latin typeface="Aharoni" panose="02010803020104030203" pitchFamily="2" charset="-79"/>
                          <a:cs typeface="Aharoni" panose="02010803020104030203" pitchFamily="2" charset="-79"/>
                        </a:rPr>
                        <a:t>My</a:t>
                      </a:r>
                      <a:r>
                        <a:rPr lang="en-US" baseline="0" dirty="0" smtClean="0">
                          <a:solidFill>
                            <a:schemeClr val="tx1"/>
                          </a:solidFill>
                          <a:latin typeface="Aharoni" panose="02010803020104030203" pitchFamily="2" charset="-79"/>
                          <a:cs typeface="Aharoni" panose="02010803020104030203" pitchFamily="2" charset="-79"/>
                        </a:rPr>
                        <a:t> Heritage Power Point Project Rubric</a:t>
                      </a:r>
                      <a:endParaRPr lang="en-US" dirty="0">
                        <a:latin typeface="Aharoni" panose="02010803020104030203" pitchFamily="2" charset="-79"/>
                        <a:cs typeface="Aharoni" panose="02010803020104030203" pitchFamily="2" charset="-79"/>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29647">
                <a:tc gridSpan="2">
                  <a:txBody>
                    <a:bodyPr/>
                    <a:lstStyle/>
                    <a:p>
                      <a:pPr algn="ctr"/>
                      <a:r>
                        <a:rPr lang="en-US" sz="1400" dirty="0" smtClean="0">
                          <a:latin typeface="Aharoni" panose="02010803020104030203" pitchFamily="2" charset="-79"/>
                          <a:cs typeface="Aharoni" panose="02010803020104030203" pitchFamily="2" charset="-79"/>
                        </a:rPr>
                        <a:t>Standard</a:t>
                      </a:r>
                      <a:endParaRPr lang="en-US" sz="1400" dirty="0">
                        <a:latin typeface="Aharoni" panose="02010803020104030203" pitchFamily="2" charset="-79"/>
                        <a:cs typeface="Aharoni" panose="02010803020104030203"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sz="1400" dirty="0" smtClean="0">
                          <a:latin typeface="Aharoni" panose="02010803020104030203" pitchFamily="2" charset="-79"/>
                          <a:cs typeface="Aharoni" panose="02010803020104030203" pitchFamily="2" charset="-79"/>
                        </a:rPr>
                        <a:t>3</a:t>
                      </a:r>
                      <a:endParaRPr lang="en-US" sz="1400" dirty="0">
                        <a:latin typeface="Aharoni" panose="02010803020104030203" pitchFamily="2" charset="-79"/>
                        <a:cs typeface="Aharoni" panose="02010803020104030203"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latin typeface="Aharoni" panose="02010803020104030203" pitchFamily="2" charset="-79"/>
                          <a:cs typeface="Aharoni" panose="02010803020104030203" pitchFamily="2" charset="-79"/>
                        </a:rPr>
                        <a:t>2</a:t>
                      </a:r>
                      <a:endParaRPr lang="en-US" sz="1400" dirty="0">
                        <a:latin typeface="Aharoni" panose="02010803020104030203" pitchFamily="2" charset="-79"/>
                        <a:cs typeface="Aharoni" panose="02010803020104030203"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latin typeface="Aharoni" panose="02010803020104030203" pitchFamily="2" charset="-79"/>
                          <a:cs typeface="Aharoni" panose="02010803020104030203" pitchFamily="2" charset="-79"/>
                        </a:rPr>
                        <a:t>1</a:t>
                      </a:r>
                      <a:endParaRPr lang="en-US" sz="1400" dirty="0">
                        <a:latin typeface="Aharoni" panose="02010803020104030203" pitchFamily="2" charset="-79"/>
                        <a:cs typeface="Aharoni" panose="02010803020104030203"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9294">
                <a:tc row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900" dirty="0" smtClean="0">
                          <a:latin typeface="Aharoni" panose="02010803020104030203" pitchFamily="2" charset="-79"/>
                          <a:cs typeface="Aharoni" panose="02010803020104030203" pitchFamily="2" charset="-79"/>
                        </a:rPr>
                        <a:t>W.3.2 Write informative text to examine a topic, convey ideas and information clearly.</a:t>
                      </a:r>
                    </a:p>
                    <a:p>
                      <a:endParaRPr lang="en-US" sz="900" dirty="0">
                        <a:latin typeface="Aharoni" panose="02010803020104030203" pitchFamily="2" charset="-79"/>
                        <a:cs typeface="Aharoni" panose="02010803020104030203" pitchFamily="2" charset="-79"/>
                      </a:endParaRPr>
                    </a:p>
                    <a:p>
                      <a:r>
                        <a:rPr lang="en-US" sz="900" dirty="0" smtClean="0">
                          <a:latin typeface="Aharoni" panose="02010803020104030203" pitchFamily="2" charset="-79"/>
                          <a:cs typeface="Aharoni" panose="02010803020104030203" pitchFamily="2" charset="-79"/>
                        </a:rPr>
                        <a:t>W.3.4 Produce writing with appropriate development and organization.</a:t>
                      </a:r>
                    </a:p>
                    <a:p>
                      <a:endParaRPr lang="en-US" sz="900" dirty="0">
                        <a:latin typeface="Aharoni" panose="02010803020104030203" pitchFamily="2" charset="-79"/>
                        <a:cs typeface="Aharoni" panose="02010803020104030203" pitchFamily="2" charset="-79"/>
                      </a:endParaRPr>
                    </a:p>
                    <a:p>
                      <a:r>
                        <a:rPr lang="en-US" sz="900" dirty="0" smtClean="0">
                          <a:latin typeface="Aharoni" panose="02010803020104030203" pitchFamily="2" charset="-79"/>
                          <a:cs typeface="Aharoni" panose="02010803020104030203" pitchFamily="2" charset="-79"/>
                        </a:rPr>
                        <a:t>W.3.5 Develop and strengthen writing with</a:t>
                      </a:r>
                      <a:r>
                        <a:rPr lang="en-US" sz="900" baseline="0" dirty="0" smtClean="0">
                          <a:latin typeface="Aharoni" panose="02010803020104030203" pitchFamily="2" charset="-79"/>
                          <a:cs typeface="Aharoni" panose="02010803020104030203" pitchFamily="2" charset="-79"/>
                        </a:rPr>
                        <a:t> planning, revising, and editing.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haroni" panose="02010803020104030203" pitchFamily="2" charset="-79"/>
                          <a:cs typeface="Aharoni" panose="02010803020104030203" pitchFamily="2" charset="-79"/>
                        </a:rPr>
                        <a:t>Traditions</a:t>
                      </a:r>
                      <a:endParaRPr lang="en-US" sz="900" dirty="0">
                        <a:latin typeface="Aharoni" panose="02010803020104030203" pitchFamily="2" charset="-79"/>
                        <a:cs typeface="Aharoni" panose="02010803020104030203" pitchFamily="2" charset="-79"/>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Paragraph is clear and organized well.  It</a:t>
                      </a:r>
                      <a:r>
                        <a:rPr lang="en-US" sz="900" baseline="0" dirty="0" smtClean="0">
                          <a:latin typeface="Aharoni" panose="02010803020104030203" pitchFamily="2" charset="-79"/>
                          <a:cs typeface="Aharoni" panose="02010803020104030203" pitchFamily="2" charset="-79"/>
                        </a:rPr>
                        <a:t> is reads smoothly and conveys appropriate information.</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Paragraph is missing clarity or organization.</a:t>
                      </a:r>
                      <a:r>
                        <a:rPr lang="en-US" sz="900" baseline="0" dirty="0" smtClean="0">
                          <a:latin typeface="Aharoni" panose="02010803020104030203" pitchFamily="2" charset="-79"/>
                          <a:cs typeface="Aharoni" panose="02010803020104030203" pitchFamily="2" charset="-79"/>
                        </a:rPr>
                        <a:t>  Information is still understood by reader. </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latin typeface="Aharoni" panose="02010803020104030203" pitchFamily="2" charset="-79"/>
                          <a:cs typeface="Aharoni" panose="02010803020104030203" pitchFamily="2" charset="-79"/>
                        </a:rPr>
                        <a:t>Paragraph is missing clarity or organization.  Information is not understood by reader. </a:t>
                      </a:r>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7234">
                <a:tc vMerge="1">
                  <a:txBody>
                    <a:bodyPr/>
                    <a:lstStyle/>
                    <a:p>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haroni" panose="02010803020104030203" pitchFamily="2" charset="-79"/>
                          <a:cs typeface="Aharoni" panose="02010803020104030203" pitchFamily="2" charset="-79"/>
                        </a:rPr>
                        <a:t>Foods</a:t>
                      </a:r>
                      <a:endParaRPr lang="en-US" sz="900" dirty="0">
                        <a:latin typeface="Aharoni" panose="02010803020104030203" pitchFamily="2" charset="-79"/>
                        <a:cs typeface="Aharoni" panose="02010803020104030203" pitchFamily="2" charset="-79"/>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900" dirty="0" smtClean="0">
                          <a:latin typeface="Aharoni" panose="02010803020104030203" pitchFamily="2" charset="-79"/>
                          <a:cs typeface="Aharoni" panose="02010803020104030203" pitchFamily="2" charset="-79"/>
                        </a:rPr>
                        <a:t>Paragraph is clear and organized well.  It</a:t>
                      </a:r>
                      <a:r>
                        <a:rPr lang="en-US" sz="900" baseline="0" dirty="0" smtClean="0">
                          <a:latin typeface="Aharoni" panose="02010803020104030203" pitchFamily="2" charset="-79"/>
                          <a:cs typeface="Aharoni" panose="02010803020104030203" pitchFamily="2" charset="-79"/>
                        </a:rPr>
                        <a:t> is reads smoothly and conveys appropriate information.</a:t>
                      </a:r>
                      <a:endParaRPr lang="en-US" sz="900" dirty="0" smtClean="0">
                        <a:latin typeface="Aharoni" panose="02010803020104030203" pitchFamily="2" charset="-79"/>
                        <a:cs typeface="Aharoni" panose="02010803020104030203" pitchFamily="2" charset="-79"/>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dirty="0" smtClean="0">
                          <a:latin typeface="Aharoni" panose="02010803020104030203" pitchFamily="2" charset="-79"/>
                          <a:cs typeface="Aharoni" panose="02010803020104030203" pitchFamily="2" charset="-79"/>
                        </a:rPr>
                        <a:t>Paragraph is missing clarity or organization.</a:t>
                      </a:r>
                      <a:r>
                        <a:rPr lang="en-US" sz="1000" baseline="0" dirty="0" smtClean="0">
                          <a:latin typeface="Aharoni" panose="02010803020104030203" pitchFamily="2" charset="-79"/>
                          <a:cs typeface="Aharoni" panose="02010803020104030203" pitchFamily="2" charset="-79"/>
                        </a:rPr>
                        <a:t>  Information is still understood by reader. </a:t>
                      </a:r>
                      <a:endParaRPr lang="en-US" sz="1000" dirty="0" smtClean="0">
                        <a:latin typeface="Aharoni" panose="02010803020104030203" pitchFamily="2" charset="-79"/>
                        <a:cs typeface="Aharoni" panose="02010803020104030203" pitchFamily="2" charset="-79"/>
                      </a:endParaRPr>
                    </a:p>
                    <a:p>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dirty="0" smtClean="0">
                          <a:latin typeface="Aharoni" panose="02010803020104030203" pitchFamily="2" charset="-79"/>
                          <a:cs typeface="Aharoni" panose="02010803020104030203" pitchFamily="2" charset="-79"/>
                        </a:rPr>
                        <a:t>Paragraph is missing clarity or organization.  Information is not understood by reader. </a:t>
                      </a:r>
                    </a:p>
                    <a:p>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05742">
                <a:tc vMerge="1">
                  <a:txBody>
                    <a:bodyPr/>
                    <a:lstStyle/>
                    <a:p>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haroni" panose="02010803020104030203" pitchFamily="2" charset="-79"/>
                          <a:cs typeface="Aharoni" panose="02010803020104030203" pitchFamily="2" charset="-79"/>
                        </a:rPr>
                        <a:t>Dress</a:t>
                      </a:r>
                      <a:endParaRPr lang="en-US" sz="900" dirty="0">
                        <a:latin typeface="Aharoni" panose="02010803020104030203" pitchFamily="2" charset="-79"/>
                        <a:cs typeface="Aharoni" panose="02010803020104030203" pitchFamily="2" charset="-79"/>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900" dirty="0" smtClean="0">
                          <a:latin typeface="Aharoni" panose="02010803020104030203" pitchFamily="2" charset="-79"/>
                          <a:cs typeface="Aharoni" panose="02010803020104030203" pitchFamily="2" charset="-79"/>
                        </a:rPr>
                        <a:t>Paragraph is clear and organized well.  It</a:t>
                      </a:r>
                      <a:r>
                        <a:rPr lang="en-US" sz="900" baseline="0" dirty="0" smtClean="0">
                          <a:latin typeface="Aharoni" panose="02010803020104030203" pitchFamily="2" charset="-79"/>
                          <a:cs typeface="Aharoni" panose="02010803020104030203" pitchFamily="2" charset="-79"/>
                        </a:rPr>
                        <a:t> is reads smoothly and conveys appropriate information.</a:t>
                      </a:r>
                      <a:endParaRPr lang="en-US" sz="900" dirty="0" smtClean="0">
                        <a:latin typeface="Aharoni" panose="02010803020104030203" pitchFamily="2" charset="-79"/>
                        <a:cs typeface="Aharoni" panose="02010803020104030203" pitchFamily="2" charset="-79"/>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dirty="0" smtClean="0">
                          <a:latin typeface="Aharoni" panose="02010803020104030203" pitchFamily="2" charset="-79"/>
                          <a:cs typeface="Aharoni" panose="02010803020104030203" pitchFamily="2" charset="-79"/>
                        </a:rPr>
                        <a:t>Paragraph is missing clarity or organization.</a:t>
                      </a:r>
                      <a:r>
                        <a:rPr lang="en-US" sz="1000" baseline="0" dirty="0" smtClean="0">
                          <a:latin typeface="Aharoni" panose="02010803020104030203" pitchFamily="2" charset="-79"/>
                          <a:cs typeface="Aharoni" panose="02010803020104030203" pitchFamily="2" charset="-79"/>
                        </a:rPr>
                        <a:t>  Information is still understood by reader. </a:t>
                      </a:r>
                      <a:endParaRPr lang="en-US" sz="1000" dirty="0" smtClean="0">
                        <a:latin typeface="Aharoni" panose="02010803020104030203" pitchFamily="2" charset="-79"/>
                        <a:cs typeface="Aharoni" panose="02010803020104030203" pitchFamily="2" charset="-79"/>
                      </a:endParaRPr>
                    </a:p>
                    <a:p>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dirty="0" smtClean="0">
                          <a:latin typeface="Aharoni" panose="02010803020104030203" pitchFamily="2" charset="-79"/>
                          <a:cs typeface="Aharoni" panose="02010803020104030203" pitchFamily="2" charset="-79"/>
                        </a:rPr>
                        <a:t>Paragraph is missing clarity or organization.  Information is not understood by reader. </a:t>
                      </a:r>
                    </a:p>
                    <a:p>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85080">
                <a:tc gridSpan="2">
                  <a:txBody>
                    <a:bodyPr/>
                    <a:lstStyle/>
                    <a:p>
                      <a:r>
                        <a:rPr lang="en-US" sz="900" dirty="0" smtClean="0">
                          <a:latin typeface="Aharoni" panose="02010803020104030203" pitchFamily="2" charset="-79"/>
                          <a:cs typeface="Aharoni" panose="02010803020104030203" pitchFamily="2" charset="-79"/>
                        </a:rPr>
                        <a:t>W.3.6 Use technology to produce and publish writing.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900" dirty="0" smtClean="0">
                          <a:latin typeface="Aharoni" panose="02010803020104030203" pitchFamily="2" charset="-79"/>
                          <a:cs typeface="Aharoni" panose="02010803020104030203" pitchFamily="2" charset="-79"/>
                        </a:rPr>
                        <a:t>Power point is</a:t>
                      </a:r>
                      <a:r>
                        <a:rPr lang="en-US" sz="900" baseline="0" dirty="0" smtClean="0">
                          <a:latin typeface="Aharoni" panose="02010803020104030203" pitchFamily="2" charset="-79"/>
                          <a:cs typeface="Aharoni" panose="02010803020104030203" pitchFamily="2" charset="-79"/>
                        </a:rPr>
                        <a:t> complete including cover page, flag, name, quick facts, photos, and 3 key points.</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latin typeface="Aharoni" panose="02010803020104030203" pitchFamily="2" charset="-79"/>
                          <a:cs typeface="Aharoni" panose="02010803020104030203" pitchFamily="2" charset="-79"/>
                        </a:rPr>
                        <a:t>Power Point is missing 1-2</a:t>
                      </a:r>
                      <a:r>
                        <a:rPr lang="en-US" sz="1000" baseline="0" dirty="0" smtClean="0">
                          <a:latin typeface="Aharoni" panose="02010803020104030203" pitchFamily="2" charset="-79"/>
                          <a:cs typeface="Aharoni" panose="02010803020104030203" pitchFamily="2" charset="-79"/>
                        </a:rPr>
                        <a:t> elements required to be complete.</a:t>
                      </a:r>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latin typeface="Aharoni" panose="02010803020104030203" pitchFamily="2" charset="-79"/>
                          <a:cs typeface="Aharoni" panose="02010803020104030203" pitchFamily="2" charset="-79"/>
                        </a:rPr>
                        <a:t>Power Point is missing more</a:t>
                      </a:r>
                      <a:r>
                        <a:rPr lang="en-US" sz="1000" baseline="0" dirty="0" smtClean="0">
                          <a:latin typeface="Aharoni" panose="02010803020104030203" pitchFamily="2" charset="-79"/>
                          <a:cs typeface="Aharoni" panose="02010803020104030203" pitchFamily="2" charset="-79"/>
                        </a:rPr>
                        <a:t> than 2 elements required to be complete.</a:t>
                      </a:r>
                      <a:endParaRPr lang="en-US" sz="10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85080">
                <a:tc gridSpan="2">
                  <a:txBody>
                    <a:bodyPr/>
                    <a:lstStyle/>
                    <a:p>
                      <a:r>
                        <a:rPr lang="en-US" sz="900" dirty="0" smtClean="0">
                          <a:latin typeface="Aharoni" panose="02010803020104030203" pitchFamily="2" charset="-79"/>
                          <a:cs typeface="Aharoni" panose="02010803020104030203" pitchFamily="2" charset="-79"/>
                        </a:rPr>
                        <a:t>L.3.2 Demonstrates</a:t>
                      </a:r>
                      <a:r>
                        <a:rPr lang="en-US" sz="900" baseline="0" dirty="0" smtClean="0">
                          <a:latin typeface="Aharoni" panose="02010803020104030203" pitchFamily="2" charset="-79"/>
                          <a:cs typeface="Aharoni" panose="02010803020104030203" pitchFamily="2" charset="-79"/>
                        </a:rPr>
                        <a:t> command of the conventions; capitalization, punctuation, and spelling.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900" dirty="0" smtClean="0">
                          <a:latin typeface="Aharoni" panose="02010803020104030203" pitchFamily="2" charset="-79"/>
                          <a:cs typeface="Aharoni" panose="02010803020104030203" pitchFamily="2" charset="-79"/>
                        </a:rPr>
                        <a:t>Power point has correct capitalization, punctuation,</a:t>
                      </a:r>
                      <a:r>
                        <a:rPr lang="en-US" sz="900" baseline="0" dirty="0" smtClean="0">
                          <a:latin typeface="Aharoni" panose="02010803020104030203" pitchFamily="2" charset="-79"/>
                          <a:cs typeface="Aharoni" panose="02010803020104030203" pitchFamily="2" charset="-79"/>
                        </a:rPr>
                        <a:t> and spelling.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 point has 1-3 errors in capitalization, punctuation, or spelling.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 point</a:t>
                      </a:r>
                      <a:r>
                        <a:rPr lang="en-US" sz="900" baseline="0" dirty="0" smtClean="0">
                          <a:latin typeface="Aharoni" panose="02010803020104030203" pitchFamily="2" charset="-79"/>
                          <a:cs typeface="Aharoni" panose="02010803020104030203" pitchFamily="2" charset="-79"/>
                        </a:rPr>
                        <a:t> has more than 3 errors in capitalization, punctuation, or spelling.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2318">
                <a:tc gridSpan="2">
                  <a:txBody>
                    <a:bodyPr/>
                    <a:lstStyle/>
                    <a:p>
                      <a:r>
                        <a:rPr lang="en-US" sz="900" dirty="0" smtClean="0">
                          <a:latin typeface="Aharoni" panose="02010803020104030203" pitchFamily="2" charset="-79"/>
                          <a:cs typeface="Aharoni" panose="02010803020104030203" pitchFamily="2" charset="-79"/>
                        </a:rPr>
                        <a:t>L.3.1 Demonstrates command</a:t>
                      </a:r>
                      <a:r>
                        <a:rPr lang="en-US" sz="900" baseline="0" dirty="0" smtClean="0">
                          <a:latin typeface="Aharoni" panose="02010803020104030203" pitchFamily="2" charset="-79"/>
                          <a:cs typeface="Aharoni" panose="02010803020104030203" pitchFamily="2" charset="-79"/>
                        </a:rPr>
                        <a:t> of grammar and usage when writing and speaking.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900" dirty="0" smtClean="0">
                          <a:latin typeface="Aharoni" panose="02010803020104030203" pitchFamily="2" charset="-79"/>
                          <a:cs typeface="Aharoni" panose="02010803020104030203" pitchFamily="2" charset="-79"/>
                        </a:rPr>
                        <a:t>Power points use correct grammar and complete sentences.</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 point has 1-3 errors in grammar</a:t>
                      </a:r>
                      <a:r>
                        <a:rPr lang="en-US" sz="900" baseline="0" dirty="0" smtClean="0">
                          <a:latin typeface="Aharoni" panose="02010803020104030203" pitchFamily="2" charset="-79"/>
                          <a:cs typeface="Aharoni" panose="02010803020104030203" pitchFamily="2" charset="-79"/>
                        </a:rPr>
                        <a:t> or sentence completion. </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a:t>
                      </a:r>
                      <a:r>
                        <a:rPr lang="en-US" sz="900" baseline="0" dirty="0" smtClean="0">
                          <a:latin typeface="Aharoni" panose="02010803020104030203" pitchFamily="2" charset="-79"/>
                          <a:cs typeface="Aharoni" panose="02010803020104030203" pitchFamily="2" charset="-79"/>
                        </a:rPr>
                        <a:t> point has more than 3 errors in capitalization, punctuation, or spelling</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52318">
                <a:tc gridSpan="2">
                  <a:txBody>
                    <a:bodyPr/>
                    <a:lstStyle/>
                    <a:p>
                      <a:r>
                        <a:rPr lang="en-US" sz="900" dirty="0" smtClean="0">
                          <a:latin typeface="Aharoni" panose="02010803020104030203" pitchFamily="2" charset="-79"/>
                          <a:cs typeface="Aharoni" panose="02010803020104030203" pitchFamily="2" charset="-79"/>
                        </a:rPr>
                        <a:t>Project and</a:t>
                      </a:r>
                      <a:r>
                        <a:rPr lang="en-US" sz="900" baseline="0" dirty="0" smtClean="0">
                          <a:latin typeface="Aharoni" panose="02010803020104030203" pitchFamily="2" charset="-79"/>
                          <a:cs typeface="Aharoni" panose="02010803020104030203" pitchFamily="2" charset="-79"/>
                        </a:rPr>
                        <a:t> research is completed on time.</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r>
                        <a:rPr lang="en-US" sz="900" dirty="0" smtClean="0">
                          <a:latin typeface="Aharoni" panose="02010803020104030203" pitchFamily="2" charset="-79"/>
                          <a:cs typeface="Aharoni" panose="02010803020104030203" pitchFamily="2" charset="-79"/>
                        </a:rPr>
                        <a:t>Power point and rough draft are finished by appropriate due dates.</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 point or rough draft</a:t>
                      </a:r>
                      <a:r>
                        <a:rPr lang="en-US" sz="900" baseline="0" dirty="0" smtClean="0">
                          <a:latin typeface="Aharoni" panose="02010803020104030203" pitchFamily="2" charset="-79"/>
                          <a:cs typeface="Aharoni" panose="02010803020104030203" pitchFamily="2" charset="-79"/>
                        </a:rPr>
                        <a:t> was late.</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haroni" panose="02010803020104030203" pitchFamily="2" charset="-79"/>
                          <a:cs typeface="Aharoni" panose="02010803020104030203" pitchFamily="2" charset="-79"/>
                        </a:rPr>
                        <a:t>Power point and rough draft were not completed on time.</a:t>
                      </a:r>
                      <a:endParaRPr lang="en-US" sz="900" dirty="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2541">
                <a:tc gridSpan="2">
                  <a:txBody>
                    <a:bodyPr/>
                    <a:lstStyle/>
                    <a:p>
                      <a:pPr algn="ctr"/>
                      <a:r>
                        <a:rPr lang="en-US" sz="900" dirty="0" smtClean="0">
                          <a:latin typeface="Aharoni" panose="02010803020104030203" pitchFamily="2" charset="-79"/>
                          <a:cs typeface="Aharoni" panose="02010803020104030203" pitchFamily="2" charset="-79"/>
                        </a:rPr>
                        <a:t>Total Score &amp; Comments</a:t>
                      </a:r>
                      <a:endParaRPr lang="en-US" sz="900" dirty="0">
                        <a:latin typeface="Aharoni" panose="02010803020104030203" pitchFamily="2" charset="-79"/>
                        <a:cs typeface="Aharoni" panose="02010803020104030203"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gridSpan="3">
                  <a:txBody>
                    <a:bodyPr/>
                    <a:lstStyle/>
                    <a:p>
                      <a:pPr algn="ctr"/>
                      <a:r>
                        <a:rPr lang="en-US" dirty="0" smtClean="0"/>
                        <a:t>+     /24</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03125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0555" y="776378"/>
            <a:ext cx="5296619" cy="7848302"/>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Students will be researching a country that is directly related to their family’s ancestors.  They will create a power point presentation at school that includes statistical information, traditional dress, traditional celebrations, and traditional foods for their chosen country. </a:t>
            </a:r>
            <a:endParaRPr lang="en-US" dirty="0">
              <a:latin typeface="Aharoni" panose="02010803020104030203" pitchFamily="2" charset="-79"/>
              <a:cs typeface="Aharoni" panose="02010803020104030203" pitchFamily="2" charset="-79"/>
            </a:endParaRPr>
          </a:p>
          <a:p>
            <a:endParaRPr lang="en-US" dirty="0" smtClean="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We will be researching a little at school, however students will need to do research at home in order to finish up the before Christmas.  I have links to student friendly search engines on our class website; www.tesmillersminutes.weebly.com . </a:t>
            </a: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I will include a rough draft page for each slide that the students will be creating on their power points.  They will need to write in and edit the rough draft before we begin typing the final presentation.  </a:t>
            </a: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Below you will find the due dates for each part of this project.  </a:t>
            </a: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Research and rough drafts due: December </a:t>
            </a:r>
            <a:r>
              <a:rPr lang="en-US" dirty="0" smtClean="0">
                <a:latin typeface="Aharoni" panose="02010803020104030203" pitchFamily="2" charset="-79"/>
                <a:cs typeface="Aharoni" panose="02010803020104030203" pitchFamily="2" charset="-79"/>
              </a:rPr>
              <a:t>4</a:t>
            </a:r>
            <a:r>
              <a:rPr lang="en-US" baseline="30000" dirty="0" smtClean="0">
                <a:latin typeface="Aharoni" panose="02010803020104030203" pitchFamily="2" charset="-79"/>
                <a:cs typeface="Aharoni" panose="02010803020104030203" pitchFamily="2" charset="-79"/>
              </a:rPr>
              <a:t>th</a:t>
            </a:r>
            <a:endParaRPr lang="en-US" dirty="0" smtClean="0">
              <a:latin typeface="Aharoni" panose="02010803020104030203" pitchFamily="2" charset="-79"/>
              <a:cs typeface="Aharoni" panose="02010803020104030203" pitchFamily="2" charset="-79"/>
            </a:endParaRP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Power point due: December </a:t>
            </a:r>
            <a:r>
              <a:rPr lang="en-US" dirty="0" smtClean="0">
                <a:latin typeface="Aharoni" panose="02010803020104030203" pitchFamily="2" charset="-79"/>
                <a:cs typeface="Aharoni" panose="02010803020104030203" pitchFamily="2" charset="-79"/>
              </a:rPr>
              <a:t>11</a:t>
            </a:r>
            <a:r>
              <a:rPr lang="en-US" baseline="30000" dirty="0" smtClean="0">
                <a:latin typeface="Aharoni" panose="02010803020104030203" pitchFamily="2" charset="-79"/>
                <a:cs typeface="Aharoni" panose="02010803020104030203" pitchFamily="2" charset="-79"/>
              </a:rPr>
              <a:t>th</a:t>
            </a:r>
            <a:endParaRPr lang="en-US" dirty="0" smtClean="0">
              <a:latin typeface="Aharoni" panose="02010803020104030203" pitchFamily="2" charset="-79"/>
              <a:cs typeface="Aharoni" panose="02010803020104030203" pitchFamily="2" charset="-79"/>
            </a:endParaRPr>
          </a:p>
          <a:p>
            <a:endParaRPr lang="en-US" dirty="0">
              <a:latin typeface="Aharoni" panose="02010803020104030203" pitchFamily="2" charset="-79"/>
              <a:cs typeface="Aharoni" panose="02010803020104030203" pitchFamily="2" charset="-79"/>
            </a:endParaRPr>
          </a:p>
          <a:p>
            <a:r>
              <a:rPr lang="en-US" dirty="0" smtClean="0">
                <a:latin typeface="Aharoni" panose="02010803020104030203" pitchFamily="2" charset="-79"/>
                <a:cs typeface="Aharoni" panose="02010803020104030203" pitchFamily="2" charset="-79"/>
              </a:rPr>
              <a:t>Presentations in class: </a:t>
            </a:r>
            <a:r>
              <a:rPr lang="en-US" smtClean="0">
                <a:latin typeface="Aharoni" panose="02010803020104030203" pitchFamily="2" charset="-79"/>
                <a:cs typeface="Aharoni" panose="02010803020104030203" pitchFamily="2" charset="-79"/>
              </a:rPr>
              <a:t>December </a:t>
            </a:r>
            <a:r>
              <a:rPr lang="en-US" smtClean="0">
                <a:latin typeface="Aharoni" panose="02010803020104030203" pitchFamily="2" charset="-79"/>
                <a:cs typeface="Aharoni" panose="02010803020104030203" pitchFamily="2" charset="-79"/>
              </a:rPr>
              <a:t>15</a:t>
            </a:r>
            <a:r>
              <a:rPr lang="en-US" baseline="30000" smtClean="0">
                <a:latin typeface="Aharoni" panose="02010803020104030203" pitchFamily="2" charset="-79"/>
                <a:cs typeface="Aharoni" panose="02010803020104030203" pitchFamily="2" charset="-79"/>
              </a:rPr>
              <a:t>th</a:t>
            </a:r>
            <a:r>
              <a:rPr lang="en-US" smtClean="0">
                <a:latin typeface="Aharoni" panose="02010803020104030203" pitchFamily="2" charset="-79"/>
                <a:cs typeface="Aharoni" panose="02010803020104030203" pitchFamily="2" charset="-79"/>
              </a:rPr>
              <a:t> </a:t>
            </a:r>
            <a:r>
              <a:rPr lang="en-US" smtClean="0">
                <a:latin typeface="Aharoni" panose="02010803020104030203" pitchFamily="2" charset="-79"/>
                <a:cs typeface="Aharoni" panose="02010803020104030203" pitchFamily="2" charset="-79"/>
              </a:rPr>
              <a:t>&amp; </a:t>
            </a:r>
            <a:r>
              <a:rPr lang="en-US" smtClean="0">
                <a:latin typeface="Aharoni" panose="02010803020104030203" pitchFamily="2" charset="-79"/>
                <a:cs typeface="Aharoni" panose="02010803020104030203" pitchFamily="2" charset="-79"/>
              </a:rPr>
              <a:t>16th</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6140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64"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54410" y="686602"/>
            <a:ext cx="1500996"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Cover Slide</a:t>
            </a:r>
            <a:endParaRPr lang="en-US" dirty="0">
              <a:latin typeface="Aharoni" panose="02010803020104030203" pitchFamily="2" charset="-79"/>
              <a:cs typeface="Aharoni" panose="02010803020104030203" pitchFamily="2" charset="-79"/>
            </a:endParaRPr>
          </a:p>
        </p:txBody>
      </p:sp>
      <p:sp>
        <p:nvSpPr>
          <p:cNvPr id="7" name="Rectangle 6"/>
          <p:cNvSpPr/>
          <p:nvPr/>
        </p:nvSpPr>
        <p:spPr>
          <a:xfrm>
            <a:off x="793630" y="1604513"/>
            <a:ext cx="5434642" cy="646981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414732" y="2346385"/>
            <a:ext cx="4330460" cy="369332"/>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Country’s Name: ___________________</a:t>
            </a:r>
            <a:endParaRPr lang="en-US" dirty="0">
              <a:latin typeface="Aharoni" panose="02010803020104030203" pitchFamily="2" charset="-79"/>
              <a:cs typeface="Aharoni" panose="02010803020104030203" pitchFamily="2" charset="-79"/>
            </a:endParaRPr>
          </a:p>
        </p:txBody>
      </p:sp>
      <p:sp>
        <p:nvSpPr>
          <p:cNvPr id="9" name="TextBox 8"/>
          <p:cNvSpPr txBox="1"/>
          <p:nvPr/>
        </p:nvSpPr>
        <p:spPr>
          <a:xfrm>
            <a:off x="2053087" y="3554083"/>
            <a:ext cx="2984739"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(Country’s Flag)</a:t>
            </a:r>
          </a:p>
          <a:p>
            <a:pPr algn="ctr"/>
            <a:r>
              <a:rPr lang="en-US" dirty="0" smtClean="0">
                <a:latin typeface="Aharoni" panose="02010803020104030203" pitchFamily="2" charset="-79"/>
                <a:cs typeface="Aharoni" panose="02010803020104030203" pitchFamily="2" charset="-79"/>
              </a:rPr>
              <a:t>(We will cut and paste the flags into the power point)</a:t>
            </a:r>
            <a:endParaRPr lang="en-US" dirty="0">
              <a:latin typeface="Aharoni" panose="02010803020104030203" pitchFamily="2" charset="-79"/>
              <a:cs typeface="Aharoni" panose="02010803020104030203" pitchFamily="2" charset="-79"/>
            </a:endParaRPr>
          </a:p>
        </p:txBody>
      </p:sp>
      <p:sp>
        <p:nvSpPr>
          <p:cNvPr id="10" name="TextBox 9"/>
          <p:cNvSpPr txBox="1"/>
          <p:nvPr/>
        </p:nvSpPr>
        <p:spPr>
          <a:xfrm>
            <a:off x="1190445" y="6220902"/>
            <a:ext cx="4554747"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Student’s Name: 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115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487921" y="741872"/>
            <a:ext cx="3881887"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Slide One Statistical Information</a:t>
            </a:r>
            <a:endParaRPr lang="en-US" dirty="0">
              <a:latin typeface="Aharoni" panose="02010803020104030203" pitchFamily="2" charset="-79"/>
              <a:cs typeface="Aharoni" panose="02010803020104030203" pitchFamily="2" charset="-79"/>
            </a:endParaRPr>
          </a:p>
        </p:txBody>
      </p:sp>
      <p:sp>
        <p:nvSpPr>
          <p:cNvPr id="6" name="Rectangle 5"/>
          <p:cNvSpPr/>
          <p:nvPr/>
        </p:nvSpPr>
        <p:spPr>
          <a:xfrm>
            <a:off x="927203" y="1653520"/>
            <a:ext cx="5175849" cy="48363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660449" y="1818180"/>
            <a:ext cx="3709359"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(County’s Name) Quick Facts</a:t>
            </a:r>
            <a:endParaRPr lang="en-US" dirty="0">
              <a:latin typeface="Aharoni" panose="02010803020104030203" pitchFamily="2" charset="-79"/>
              <a:cs typeface="Aharoni" panose="02010803020104030203" pitchFamily="2" charset="-79"/>
            </a:endParaRPr>
          </a:p>
        </p:txBody>
      </p:sp>
      <p:sp>
        <p:nvSpPr>
          <p:cNvPr id="8" name="Rounded Rectangle 7"/>
          <p:cNvSpPr/>
          <p:nvPr/>
        </p:nvSpPr>
        <p:spPr>
          <a:xfrm>
            <a:off x="3557485" y="2678551"/>
            <a:ext cx="2166781" cy="320902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95010" y="3267401"/>
            <a:ext cx="1491730" cy="2031325"/>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Country</a:t>
            </a:r>
          </a:p>
          <a:p>
            <a:r>
              <a:rPr lang="en-US" dirty="0" smtClean="0">
                <a:latin typeface="Aharoni" panose="02010803020104030203" pitchFamily="2" charset="-79"/>
                <a:cs typeface="Aharoni" panose="02010803020104030203" pitchFamily="2" charset="-79"/>
              </a:rPr>
              <a:t>Map: we will cut and paste into the power point in class.</a:t>
            </a:r>
            <a:endParaRPr lang="en-US" dirty="0">
              <a:latin typeface="Aharoni" panose="02010803020104030203" pitchFamily="2" charset="-79"/>
              <a:cs typeface="Aharoni" panose="02010803020104030203" pitchFamily="2" charset="-79"/>
            </a:endParaRPr>
          </a:p>
        </p:txBody>
      </p:sp>
      <p:sp>
        <p:nvSpPr>
          <p:cNvPr id="10" name="TextBox 9"/>
          <p:cNvSpPr txBox="1"/>
          <p:nvPr/>
        </p:nvSpPr>
        <p:spPr>
          <a:xfrm>
            <a:off x="1052423" y="2678551"/>
            <a:ext cx="2376441" cy="3693319"/>
          </a:xfrm>
          <a:prstGeom prst="rect">
            <a:avLst/>
          </a:prstGeom>
          <a:noFill/>
        </p:spPr>
        <p:txBody>
          <a:bodyPr wrap="square" rtlCol="0">
            <a:spAutoFit/>
          </a:bodyPr>
          <a:lstStyle/>
          <a:p>
            <a:r>
              <a:rPr lang="en-US" dirty="0" smtClean="0"/>
              <a:t>Continent: __________</a:t>
            </a:r>
          </a:p>
          <a:p>
            <a:endParaRPr lang="en-US" dirty="0"/>
          </a:p>
          <a:p>
            <a:r>
              <a:rPr lang="en-US" dirty="0" smtClean="0"/>
              <a:t>Capital: ____________</a:t>
            </a:r>
          </a:p>
          <a:p>
            <a:endParaRPr lang="en-US" dirty="0"/>
          </a:p>
          <a:p>
            <a:r>
              <a:rPr lang="en-US" dirty="0" smtClean="0"/>
              <a:t>Population: _________</a:t>
            </a:r>
          </a:p>
          <a:p>
            <a:endParaRPr lang="en-US" dirty="0"/>
          </a:p>
          <a:p>
            <a:r>
              <a:rPr lang="en-US" dirty="0" smtClean="0"/>
              <a:t>Leader name and title: ___________________</a:t>
            </a:r>
          </a:p>
          <a:p>
            <a:endParaRPr lang="en-US" dirty="0"/>
          </a:p>
          <a:p>
            <a:r>
              <a:rPr lang="en-US" dirty="0" smtClean="0"/>
              <a:t>Monetary Unit: ___________________</a:t>
            </a:r>
          </a:p>
          <a:p>
            <a:endParaRPr lang="en-US" dirty="0"/>
          </a:p>
          <a:p>
            <a:endParaRPr lang="en-US" dirty="0"/>
          </a:p>
        </p:txBody>
      </p:sp>
    </p:spTree>
    <p:extLst>
      <p:ext uri="{BB962C8B-B14F-4D97-AF65-F5344CB8AC3E}">
        <p14:creationId xmlns:p14="http://schemas.microsoft.com/office/powerpoint/2010/main" val="229080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16872" y="663178"/>
            <a:ext cx="3140015"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Slide Two</a:t>
            </a:r>
            <a:endParaRPr lang="en-US" dirty="0">
              <a:latin typeface="Aharoni" panose="02010803020104030203" pitchFamily="2" charset="-79"/>
              <a:cs typeface="Aharoni" panose="02010803020104030203" pitchFamily="2" charset="-79"/>
            </a:endParaRPr>
          </a:p>
        </p:txBody>
      </p:sp>
      <p:sp>
        <p:nvSpPr>
          <p:cNvPr id="6" name="Rectangle 5"/>
          <p:cNvSpPr/>
          <p:nvPr/>
        </p:nvSpPr>
        <p:spPr>
          <a:xfrm>
            <a:off x="797808" y="1370544"/>
            <a:ext cx="5262113" cy="60481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21434" y="1656272"/>
            <a:ext cx="4502989"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Cultural Traditions and Celebrations</a:t>
            </a:r>
            <a:endParaRPr lang="en-US" dirty="0">
              <a:latin typeface="Aharoni" panose="02010803020104030203" pitchFamily="2" charset="-79"/>
              <a:cs typeface="Aharoni" panose="02010803020104030203" pitchFamily="2" charset="-79"/>
            </a:endParaRPr>
          </a:p>
        </p:txBody>
      </p:sp>
      <p:sp>
        <p:nvSpPr>
          <p:cNvPr id="8" name="TextBox 7"/>
          <p:cNvSpPr txBox="1"/>
          <p:nvPr/>
        </p:nvSpPr>
        <p:spPr>
          <a:xfrm>
            <a:off x="2967487" y="2430595"/>
            <a:ext cx="2863970" cy="286232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Key Points about country traditions.</a:t>
            </a:r>
          </a:p>
          <a:p>
            <a:pPr algn="ct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endParaRPr lang="en-US" dirty="0" smtClean="0">
              <a:latin typeface="Aharoni" panose="02010803020104030203" pitchFamily="2" charset="-79"/>
              <a:cs typeface="Aharoni" panose="02010803020104030203" pitchFamily="2" charset="-79"/>
            </a:endParaRPr>
          </a:p>
        </p:txBody>
      </p:sp>
      <p:sp>
        <p:nvSpPr>
          <p:cNvPr id="9" name="TextBox 8"/>
          <p:cNvSpPr txBox="1"/>
          <p:nvPr/>
        </p:nvSpPr>
        <p:spPr>
          <a:xfrm>
            <a:off x="1121434" y="3433313"/>
            <a:ext cx="1518249" cy="369332"/>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Pictures: 2 </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8773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53903" y="7421523"/>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7038" y="586596"/>
            <a:ext cx="5503653" cy="1754326"/>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Cultural Traditions Brainstorming</a:t>
            </a:r>
          </a:p>
          <a:p>
            <a:r>
              <a:rPr lang="en-US" dirty="0" smtClean="0">
                <a:latin typeface="Aharoni" panose="02010803020104030203" pitchFamily="2" charset="-79"/>
                <a:cs typeface="Aharoni" panose="02010803020104030203" pitchFamily="2" charset="-79"/>
              </a:rPr>
              <a:t>1.__________________________________</a:t>
            </a:r>
          </a:p>
          <a:p>
            <a:r>
              <a:rPr lang="en-US" dirty="0" smtClean="0">
                <a:latin typeface="Aharoni" panose="02010803020104030203" pitchFamily="2" charset="-79"/>
                <a:cs typeface="Aharoni" panose="02010803020104030203" pitchFamily="2" charset="-79"/>
              </a:rPr>
              <a:t>2.__________________________________</a:t>
            </a:r>
          </a:p>
          <a:p>
            <a:r>
              <a:rPr lang="en-US" dirty="0" smtClean="0">
                <a:latin typeface="Aharoni" panose="02010803020104030203" pitchFamily="2" charset="-79"/>
                <a:cs typeface="Aharoni" panose="02010803020104030203" pitchFamily="2" charset="-79"/>
              </a:rPr>
              <a:t>3.__________________________________</a:t>
            </a:r>
          </a:p>
          <a:p>
            <a:r>
              <a:rPr lang="en-US" dirty="0" smtClean="0">
                <a:latin typeface="Aharoni" panose="02010803020104030203" pitchFamily="2" charset="-79"/>
                <a:cs typeface="Aharoni" panose="02010803020104030203" pitchFamily="2" charset="-79"/>
              </a:rPr>
              <a:t>4.__________________________________</a:t>
            </a:r>
          </a:p>
          <a:p>
            <a:r>
              <a:rPr lang="en-US" dirty="0" smtClean="0">
                <a:latin typeface="Aharoni" panose="02010803020104030203" pitchFamily="2" charset="-79"/>
                <a:cs typeface="Aharoni" panose="02010803020104030203" pitchFamily="2" charset="-79"/>
              </a:rPr>
              <a:t>5.__________________________________</a:t>
            </a:r>
            <a:endParaRPr lang="en-US" dirty="0">
              <a:latin typeface="Aharoni" panose="02010803020104030203" pitchFamily="2" charset="-79"/>
              <a:cs typeface="Aharoni" panose="02010803020104030203" pitchFamily="2" charset="-79"/>
            </a:endParaRPr>
          </a:p>
        </p:txBody>
      </p:sp>
      <p:sp>
        <p:nvSpPr>
          <p:cNvPr id="6" name="Rounded Rectangle 5"/>
          <p:cNvSpPr/>
          <p:nvPr/>
        </p:nvSpPr>
        <p:spPr>
          <a:xfrm>
            <a:off x="575609" y="2605176"/>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7038" y="2605177"/>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Topic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47361766"/>
              </p:ext>
            </p:extLst>
          </p:nvPr>
        </p:nvGraphicFramePr>
        <p:xfrm>
          <a:off x="575608" y="4007114"/>
          <a:ext cx="5706509" cy="3314700"/>
        </p:xfrm>
        <a:graphic>
          <a:graphicData uri="http://schemas.openxmlformats.org/drawingml/2006/table">
            <a:tbl>
              <a:tblPr firstRow="1" bandRow="1">
                <a:tableStyleId>{5C22544A-7EE6-4342-B048-85BDC9FD1C3A}</a:tableStyleId>
              </a:tblPr>
              <a:tblGrid>
                <a:gridCol w="5706509"/>
              </a:tblGrid>
              <a:tr h="10972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r>
                        <a:rPr lang="en-US" sz="1800" dirty="0" smtClean="0">
                          <a:latin typeface="+mn-lt"/>
                          <a:cs typeface="+mn-cs"/>
                        </a:rPr>
                        <a:t>____</a:t>
                      </a:r>
                      <a:endParaRPr lang="en-US" sz="1800" dirty="0" smtClean="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______________________________________________________________________________________________</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677038" y="4175185"/>
            <a:ext cx="5503653" cy="923330"/>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
        <p:nvSpPr>
          <p:cNvPr id="10" name="TextBox 9"/>
          <p:cNvSpPr txBox="1"/>
          <p:nvPr/>
        </p:nvSpPr>
        <p:spPr>
          <a:xfrm>
            <a:off x="677035" y="7321814"/>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Concluding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0268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03582" y="655607"/>
            <a:ext cx="3726611"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Country Traditions</a:t>
            </a:r>
            <a:endParaRPr lang="en-US" dirty="0">
              <a:latin typeface="Aharoni" panose="02010803020104030203" pitchFamily="2" charset="-79"/>
              <a:cs typeface="Aharoni" panose="02010803020104030203" pitchFamily="2" charset="-79"/>
            </a:endParaRPr>
          </a:p>
        </p:txBody>
      </p:sp>
      <p:sp>
        <p:nvSpPr>
          <p:cNvPr id="6" name="TextBox 5"/>
          <p:cNvSpPr txBox="1"/>
          <p:nvPr/>
        </p:nvSpPr>
        <p:spPr>
          <a:xfrm>
            <a:off x="603849" y="1370544"/>
            <a:ext cx="5607170" cy="7225055"/>
          </a:xfrm>
          <a:prstGeom prst="rect">
            <a:avLst/>
          </a:prstGeom>
          <a:noFill/>
        </p:spPr>
        <p:txBody>
          <a:bodyPr wrap="square" rtlCol="0">
            <a:spAutoFit/>
          </a:bodyPr>
          <a:lstStyle/>
          <a:p>
            <a:pPr>
              <a:lnSpc>
                <a:spcPct val="200000"/>
              </a:lnSpc>
            </a:pPr>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54159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16872" y="663178"/>
            <a:ext cx="3140015"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Slide Three</a:t>
            </a:r>
            <a:endParaRPr lang="en-US" dirty="0">
              <a:latin typeface="Aharoni" panose="02010803020104030203" pitchFamily="2" charset="-79"/>
              <a:cs typeface="Aharoni" panose="02010803020104030203" pitchFamily="2" charset="-79"/>
            </a:endParaRPr>
          </a:p>
        </p:txBody>
      </p:sp>
      <p:sp>
        <p:nvSpPr>
          <p:cNvPr id="6" name="Rectangle 5"/>
          <p:cNvSpPr/>
          <p:nvPr/>
        </p:nvSpPr>
        <p:spPr>
          <a:xfrm>
            <a:off x="797808" y="1370544"/>
            <a:ext cx="5262113" cy="60481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2366" y="1656272"/>
            <a:ext cx="3174521" cy="369332"/>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Traditional Country Foods</a:t>
            </a:r>
            <a:endParaRPr lang="en-US" dirty="0">
              <a:latin typeface="Aharoni" panose="02010803020104030203" pitchFamily="2" charset="-79"/>
              <a:cs typeface="Aharoni" panose="02010803020104030203" pitchFamily="2" charset="-79"/>
            </a:endParaRPr>
          </a:p>
        </p:txBody>
      </p:sp>
      <p:sp>
        <p:nvSpPr>
          <p:cNvPr id="8" name="TextBox 7"/>
          <p:cNvSpPr txBox="1"/>
          <p:nvPr/>
        </p:nvSpPr>
        <p:spPr>
          <a:xfrm>
            <a:off x="2967487" y="2430595"/>
            <a:ext cx="2863970" cy="2585323"/>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Paragraph about traditional foods.</a:t>
            </a:r>
          </a:p>
          <a:p>
            <a:endParaRPr lang="en-US" dirty="0" smtClean="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US" dirty="0" smtClean="0">
                <a:latin typeface="Aharoni" panose="02010803020104030203" pitchFamily="2" charset="-79"/>
                <a:cs typeface="Aharoni" panose="02010803020104030203" pitchFamily="2" charset="-79"/>
              </a:rPr>
              <a:t>____________________</a:t>
            </a:r>
          </a:p>
          <a:p>
            <a:pPr marL="285750" indent="-285750">
              <a:buFont typeface="Arial" panose="020B0604020202020204" pitchFamily="34" charset="0"/>
              <a:buChar char="•"/>
            </a:pPr>
            <a:endParaRPr lang="en-US" dirty="0" smtClean="0">
              <a:latin typeface="Aharoni" panose="02010803020104030203" pitchFamily="2" charset="-79"/>
              <a:cs typeface="Aharoni" panose="02010803020104030203" pitchFamily="2" charset="-79"/>
            </a:endParaRPr>
          </a:p>
        </p:txBody>
      </p:sp>
      <p:sp>
        <p:nvSpPr>
          <p:cNvPr id="9" name="TextBox 8"/>
          <p:cNvSpPr txBox="1"/>
          <p:nvPr/>
        </p:nvSpPr>
        <p:spPr>
          <a:xfrm>
            <a:off x="1121434" y="3433313"/>
            <a:ext cx="1518249" cy="369332"/>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Pictures: 2 </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97321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553903" y="7421523"/>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http://cliparts.co/cliparts/6Bi/gzd/6BigzdMc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55" y="138023"/>
            <a:ext cx="6476820" cy="8850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77038" y="586596"/>
            <a:ext cx="5503653" cy="1754326"/>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Traditional Foods Brainstorming</a:t>
            </a:r>
          </a:p>
          <a:p>
            <a:r>
              <a:rPr lang="en-US" dirty="0" smtClean="0">
                <a:latin typeface="Aharoni" panose="02010803020104030203" pitchFamily="2" charset="-79"/>
                <a:cs typeface="Aharoni" panose="02010803020104030203" pitchFamily="2" charset="-79"/>
              </a:rPr>
              <a:t>1.__________________________________</a:t>
            </a:r>
          </a:p>
          <a:p>
            <a:r>
              <a:rPr lang="en-US" dirty="0" smtClean="0">
                <a:latin typeface="Aharoni" panose="02010803020104030203" pitchFamily="2" charset="-79"/>
                <a:cs typeface="Aharoni" panose="02010803020104030203" pitchFamily="2" charset="-79"/>
              </a:rPr>
              <a:t>2.__________________________________</a:t>
            </a:r>
          </a:p>
          <a:p>
            <a:r>
              <a:rPr lang="en-US" dirty="0" smtClean="0">
                <a:latin typeface="Aharoni" panose="02010803020104030203" pitchFamily="2" charset="-79"/>
                <a:cs typeface="Aharoni" panose="02010803020104030203" pitchFamily="2" charset="-79"/>
              </a:rPr>
              <a:t>3.__________________________________</a:t>
            </a:r>
          </a:p>
          <a:p>
            <a:r>
              <a:rPr lang="en-US" dirty="0" smtClean="0">
                <a:latin typeface="Aharoni" panose="02010803020104030203" pitchFamily="2" charset="-79"/>
                <a:cs typeface="Aharoni" panose="02010803020104030203" pitchFamily="2" charset="-79"/>
              </a:rPr>
              <a:t>4.__________________________________</a:t>
            </a:r>
          </a:p>
          <a:p>
            <a:r>
              <a:rPr lang="en-US" dirty="0" smtClean="0">
                <a:latin typeface="Aharoni" panose="02010803020104030203" pitchFamily="2" charset="-79"/>
                <a:cs typeface="Aharoni" panose="02010803020104030203" pitchFamily="2" charset="-79"/>
              </a:rPr>
              <a:t>5.__________________________________</a:t>
            </a:r>
            <a:endParaRPr lang="en-US" dirty="0">
              <a:latin typeface="Aharoni" panose="02010803020104030203" pitchFamily="2" charset="-79"/>
              <a:cs typeface="Aharoni" panose="02010803020104030203" pitchFamily="2" charset="-79"/>
            </a:endParaRPr>
          </a:p>
        </p:txBody>
      </p:sp>
      <p:sp>
        <p:nvSpPr>
          <p:cNvPr id="6" name="Rounded Rectangle 5"/>
          <p:cNvSpPr/>
          <p:nvPr/>
        </p:nvSpPr>
        <p:spPr>
          <a:xfrm>
            <a:off x="575609" y="2605176"/>
            <a:ext cx="5706509" cy="120032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7038" y="2605177"/>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Topic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graphicFrame>
        <p:nvGraphicFramePr>
          <p:cNvPr id="8" name="Table 7"/>
          <p:cNvGraphicFramePr>
            <a:graphicFrameLocks noGrp="1"/>
          </p:cNvGraphicFramePr>
          <p:nvPr/>
        </p:nvGraphicFramePr>
        <p:xfrm>
          <a:off x="575608" y="4007114"/>
          <a:ext cx="5706509" cy="3314700"/>
        </p:xfrm>
        <a:graphic>
          <a:graphicData uri="http://schemas.openxmlformats.org/drawingml/2006/table">
            <a:tbl>
              <a:tblPr firstRow="1" bandRow="1">
                <a:tableStyleId>{5C22544A-7EE6-4342-B048-85BDC9FD1C3A}</a:tableStyleId>
              </a:tblPr>
              <a:tblGrid>
                <a:gridCol w="5706509"/>
              </a:tblGrid>
              <a:tr h="109728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r>
                        <a:rPr lang="en-US" sz="1800" dirty="0" smtClean="0">
                          <a:latin typeface="+mn-lt"/>
                          <a:cs typeface="+mn-cs"/>
                        </a:rPr>
                        <a:t>____</a:t>
                      </a:r>
                      <a:endParaRPr lang="en-US" sz="1800" dirty="0" smtClean="0">
                        <a:latin typeface="Aharoni" panose="02010803020104030203" pitchFamily="2" charset="-79"/>
                        <a:cs typeface="Aharoni" panose="02010803020104030203" pitchFamily="2"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smtClean="0">
                          <a:latin typeface="Aharoni" panose="02010803020104030203" pitchFamily="2" charset="-79"/>
                          <a:cs typeface="Aharoni" panose="02010803020104030203" pitchFamily="2" charset="-79"/>
                        </a:rPr>
                        <a:t>Detail Sentence: ______________________________________________________________________________________________</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677038" y="4175185"/>
            <a:ext cx="5503653" cy="923330"/>
          </a:xfrm>
          <a:prstGeom prst="rect">
            <a:avLst/>
          </a:prstGeom>
          <a:noFill/>
        </p:spPr>
        <p:txBody>
          <a:bodyPr wrap="square" rtlCol="0">
            <a:spAutoFit/>
          </a:bodyPr>
          <a:lstStyle/>
          <a:p>
            <a:r>
              <a:rPr lang="en-US" dirty="0" smtClean="0">
                <a:latin typeface="Aharoni" panose="02010803020104030203" pitchFamily="2" charset="-79"/>
                <a:cs typeface="Aharoni" panose="02010803020104030203" pitchFamily="2" charset="-79"/>
              </a:rPr>
              <a:t>Detail Sentence: 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
        <p:nvSpPr>
          <p:cNvPr id="10" name="TextBox 9"/>
          <p:cNvSpPr txBox="1"/>
          <p:nvPr/>
        </p:nvSpPr>
        <p:spPr>
          <a:xfrm>
            <a:off x="677035" y="7321814"/>
            <a:ext cx="5503653" cy="1200329"/>
          </a:xfrm>
          <a:prstGeom prst="rect">
            <a:avLst/>
          </a:prstGeom>
          <a:noFill/>
        </p:spPr>
        <p:txBody>
          <a:bodyPr wrap="square" rtlCol="0">
            <a:spAutoFit/>
          </a:bodyPr>
          <a:lstStyle/>
          <a:p>
            <a:pPr algn="ctr"/>
            <a:r>
              <a:rPr lang="en-US" dirty="0" smtClean="0">
                <a:latin typeface="Aharoni" panose="02010803020104030203" pitchFamily="2" charset="-79"/>
                <a:cs typeface="Aharoni" panose="02010803020104030203" pitchFamily="2" charset="-79"/>
              </a:rPr>
              <a:t>Concluding Sentence</a:t>
            </a:r>
          </a:p>
          <a:p>
            <a:r>
              <a:rPr lang="en-US" dirty="0" smtClean="0">
                <a:latin typeface="Aharoni" panose="02010803020104030203" pitchFamily="2" charset="-79"/>
                <a:cs typeface="Aharoni" panose="02010803020104030203" pitchFamily="2" charset="-79"/>
              </a:rPr>
              <a:t>_______________________________________________________________________________________________________________________________________</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331018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TotalTime>
  <Words>770</Words>
  <Application>Microsoft Office PowerPoint</Application>
  <PresentationFormat>Letter Paper (8.5x11 in)</PresentationFormat>
  <Paragraphs>148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Aharoni</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USD 464 Tonganoxie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Melissa</dc:creator>
  <cp:lastModifiedBy>Miller, Melissa</cp:lastModifiedBy>
  <cp:revision>33</cp:revision>
  <dcterms:created xsi:type="dcterms:W3CDTF">2015-11-28T14:52:24Z</dcterms:created>
  <dcterms:modified xsi:type="dcterms:W3CDTF">2016-11-09T17:38:39Z</dcterms:modified>
</cp:coreProperties>
</file>